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6" r:id="rId6"/>
    <p:sldId id="267" r:id="rId7"/>
    <p:sldId id="306" r:id="rId8"/>
    <p:sldId id="307" r:id="rId9"/>
    <p:sldId id="308" r:id="rId10"/>
    <p:sldId id="310" r:id="rId11"/>
    <p:sldId id="309" r:id="rId12"/>
    <p:sldId id="268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eção Padrão" id="{47CABECA-A254-4589-AD93-E5C98986B1A6}">
          <p14:sldIdLst>
            <p14:sldId id="256"/>
            <p14:sldId id="257"/>
            <p14:sldId id="258"/>
            <p14:sldId id="265"/>
            <p14:sldId id="266"/>
            <p14:sldId id="267"/>
            <p14:sldId id="306"/>
            <p14:sldId id="307"/>
            <p14:sldId id="308"/>
            <p14:sldId id="310"/>
            <p14:sldId id="309"/>
            <p14:sldId id="26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312" y="-12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8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43945" y="-34277"/>
            <a:ext cx="25095354" cy="13951983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" name="TERA.170717.LogoIcone.png" descr="TERA.170717.LogoIc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641" y="635703"/>
            <a:ext cx="712421" cy="71242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43945" y="-34277"/>
            <a:ext cx="25095354" cy="13951983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" name="TERA.170717.Logo.png" descr="TERA.170717.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3728" y="4716348"/>
            <a:ext cx="8120008" cy="428330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RA.170717.LogoIcone.png" descr="TERA.170717.LogoIcon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0641" y="635703"/>
            <a:ext cx="712421" cy="712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xmlns:p14="http://schemas.microsoft.com/office/powerpoint/2010/main"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17" y="3488485"/>
            <a:ext cx="7124871" cy="99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3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75" y="2671485"/>
            <a:ext cx="18843573" cy="105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95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724280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O desafio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038196" y="3233079"/>
            <a:ext cx="14271381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IMDB </a:t>
            </a:r>
            <a:r>
              <a:rPr lang="pt-BR" sz="40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Movie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</a:t>
            </a:r>
            <a:r>
              <a:rPr lang="pt-BR" sz="40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Reviews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  <a:p>
            <a:pPr lvl="1" algn="l">
              <a:lnSpc>
                <a:spcPct val="150000"/>
              </a:lnSpc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Criar um modelo que classifique um </a:t>
            </a:r>
            <a:r>
              <a:rPr lang="pt-BR" sz="40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review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em positivo ou negativo corretamente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64" y="6378977"/>
            <a:ext cx="12139612" cy="54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2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VAMOS AQUECER"/>
          <p:cNvSpPr txBox="1"/>
          <p:nvPr/>
        </p:nvSpPr>
        <p:spPr>
          <a:xfrm>
            <a:off x="1609960" y="2721754"/>
            <a:ext cx="19107869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rPr lang="pt-BR" sz="28800" dirty="0" smtClean="0">
                <a:solidFill>
                  <a:schemeClr val="accent1"/>
                </a:solidFill>
              </a:rPr>
              <a:t>AULA </a:t>
            </a:r>
            <a:r>
              <a:rPr lang="pt-BR" sz="28800" dirty="0" smtClean="0">
                <a:solidFill>
                  <a:schemeClr val="accent1"/>
                </a:solidFill>
              </a:rPr>
              <a:t>25</a:t>
            </a:r>
            <a:endParaRPr sz="28800" dirty="0">
              <a:solidFill>
                <a:schemeClr val="tx1"/>
              </a:solidFill>
            </a:endParaRPr>
          </a:p>
        </p:txBody>
      </p:sp>
      <p:sp>
        <p:nvSpPr>
          <p:cNvPr id="50" name="Rectangle"/>
          <p:cNvSpPr/>
          <p:nvPr/>
        </p:nvSpPr>
        <p:spPr>
          <a:xfrm>
            <a:off x="0" y="11314046"/>
            <a:ext cx="25095354" cy="3213101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E8E8E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1609960" y="7053128"/>
            <a:ext cx="144936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Fundamentos de </a:t>
            </a:r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Natural </a:t>
            </a:r>
            <a:r>
              <a:rPr lang="pt-BR" sz="9600" b="0" dirty="0" err="1" smtClean="0">
                <a:solidFill>
                  <a:schemeClr val="tx1"/>
                </a:solidFill>
                <a:latin typeface="Gilroy"/>
              </a:rPr>
              <a:t>Language</a:t>
            </a:r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 </a:t>
            </a:r>
            <a:r>
              <a:rPr lang="pt-BR" sz="9600" b="0" dirty="0" err="1" smtClean="0">
                <a:solidFill>
                  <a:schemeClr val="tx1"/>
                </a:solidFill>
                <a:latin typeface="Gilroy"/>
              </a:rPr>
              <a:t>Processing</a:t>
            </a:r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 (NLP)</a:t>
            </a:r>
            <a:endParaRPr lang="pt-BR" sz="9600" b="0" dirty="0">
              <a:solidFill>
                <a:schemeClr val="tx1"/>
              </a:solidFill>
              <a:latin typeface="Gilroy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5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197605" y="1970499"/>
            <a:ext cx="142713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latin typeface="Gilroy"/>
                <a:ea typeface="Gilroy"/>
                <a:cs typeface="Gilroy"/>
                <a:sym typeface="Gilroy"/>
              </a:rPr>
              <a:t>Instrutor: </a:t>
            </a:r>
            <a:r>
              <a:rPr lang="pt-BR" sz="48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Andr</a:t>
            </a:r>
            <a:r>
              <a:rPr lang="pt-BR" sz="48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é Barbosa (Bolinho)</a:t>
            </a:r>
            <a:endParaRPr sz="4800" dirty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13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197604" y="3745344"/>
            <a:ext cx="142713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Background:</a:t>
            </a:r>
            <a:endParaRPr sz="4800" dirty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2197604" y="3304197"/>
            <a:ext cx="200170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924705" y="5328171"/>
            <a:ext cx="167614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Bacharel em Sistemas de Informaç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ão 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(EACH-USP)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17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924705" y="5877238"/>
            <a:ext cx="16938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cxnSp>
        <p:nvCxnSpPr>
          <p:cNvPr id="21" name="Conector reto 20"/>
          <p:cNvCxnSpPr/>
          <p:nvPr/>
        </p:nvCxnSpPr>
        <p:spPr>
          <a:xfrm>
            <a:off x="2197604" y="8197926"/>
            <a:ext cx="200170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tângulo 11"/>
          <p:cNvSpPr/>
          <p:nvPr/>
        </p:nvSpPr>
        <p:spPr>
          <a:xfrm>
            <a:off x="2197604" y="8518399"/>
            <a:ext cx="3199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Interesses:</a:t>
            </a:r>
            <a:endParaRPr lang="en-US" sz="4400" b="0" dirty="0">
              <a:solidFill>
                <a:schemeClr val="tx1"/>
              </a:solidFill>
            </a:endParaRPr>
          </a:p>
        </p:txBody>
      </p:sp>
      <p:sp>
        <p:nvSpPr>
          <p:cNvPr id="23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924704" y="6972390"/>
            <a:ext cx="142713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Data </a:t>
            </a:r>
            <a:r>
              <a:rPr lang="pt-BR" sz="48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Scientist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– Elo7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440625" y="9953413"/>
            <a:ext cx="3705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Educaç</a:t>
            </a:r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ão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48" y="9463374"/>
            <a:ext cx="1800000" cy="1800000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0762181" y="9584082"/>
            <a:ext cx="37050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Aprendizado de Máquina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18550819" y="9584082"/>
            <a:ext cx="535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Processamento de Linguagem Natural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0866290" y="11703608"/>
            <a:ext cx="42673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err="1" smtClean="0">
                <a:solidFill>
                  <a:schemeClr val="accent1"/>
                </a:solidFill>
                <a:latin typeface="Gilroy"/>
                <a:sym typeface="Gilroy"/>
              </a:rPr>
              <a:t>Information</a:t>
            </a:r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 </a:t>
            </a:r>
            <a:r>
              <a:rPr lang="pt-BR" sz="4800" b="0" dirty="0" err="1" smtClean="0">
                <a:solidFill>
                  <a:schemeClr val="accent1"/>
                </a:solidFill>
                <a:latin typeface="Gilroy"/>
                <a:sym typeface="Gilroy"/>
              </a:rPr>
              <a:t>Retrieval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409129" y="11957769"/>
            <a:ext cx="3705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err="1" smtClean="0">
                <a:solidFill>
                  <a:schemeClr val="accent1"/>
                </a:solidFill>
                <a:latin typeface="Gilroy"/>
                <a:sym typeface="Gilroy"/>
              </a:rPr>
              <a:t>MOOCs</a:t>
            </a:r>
            <a:endParaRPr lang="pt-BR" sz="4800" b="0" dirty="0" smtClean="0">
              <a:solidFill>
                <a:schemeClr val="accent1"/>
              </a:solidFill>
              <a:latin typeface="Gilroy"/>
              <a:sym typeface="Gilroy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313" y1="34570" x2="20313" y2="34570"/>
                        <a14:foregroundMark x1="50195" y1="50586" x2="50195" y2="50586"/>
                        <a14:foregroundMark x1="49219" y1="42773" x2="49219" y2="42773"/>
                        <a14:foregroundMark x1="49414" y1="58984" x2="49414" y2="58984"/>
                        <a14:foregroundMark x1="61719" y1="68945" x2="61719" y2="68945"/>
                        <a14:foregroundMark x1="78516" y1="39648" x2="78516" y2="39648"/>
                        <a14:foregroundMark x1="35156" y1="75977" x2="35156" y2="75977"/>
                        <a14:foregroundMark x1="36719" y1="43555" x2="57227" y2="43555"/>
                        <a14:foregroundMark x1="37109" y1="50977" x2="57617" y2="50977"/>
                        <a14:foregroundMark x1="52344" y1="37305" x2="52344" y2="37305"/>
                        <a14:foregroundMark x1="53125" y1="28906" x2="54102" y2="36523"/>
                        <a14:foregroundMark x1="38477" y1="58789" x2="38477" y2="58789"/>
                        <a14:foregroundMark x1="45117" y1="58398" x2="45117" y2="58398"/>
                        <a14:foregroundMark x1="54297" y1="58789" x2="54297" y2="58789"/>
                        <a14:foregroundMark x1="36719" y1="59766" x2="55273" y2="59766"/>
                        <a14:foregroundMark x1="37109" y1="57617" x2="36328" y2="57031"/>
                        <a14:foregroundMark x1="59180" y1="66992" x2="59180" y2="66992"/>
                        <a14:foregroundMark x1="65820" y1="66992" x2="65820" y2="66992"/>
                        <a14:foregroundMark x1="67578" y1="65039" x2="67578" y2="65039"/>
                        <a14:foregroundMark x1="63281" y1="68945" x2="63281" y2="68945"/>
                        <a14:foregroundMark x1="68945" y1="64648" x2="68945" y2="64648"/>
                        <a14:foregroundMark x1="69727" y1="64258" x2="69727" y2="64258"/>
                        <a14:foregroundMark x1="16992" y1="28711" x2="12695" y2="43164"/>
                        <a14:backgroundMark x1="33984" y1="34180" x2="39844" y2="37695"/>
                        <a14:backgroundMark x1="41992" y1="37109" x2="41992" y2="37109"/>
                        <a14:backgroundMark x1="44141" y1="37500" x2="45898" y2="37695"/>
                        <a14:backgroundMark x1="38281" y1="27930" x2="50977" y2="38672"/>
                        <a14:backgroundMark x1="35352" y1="34961" x2="33008" y2="46875"/>
                        <a14:backgroundMark x1="32813" y1="47461" x2="32227" y2="64063"/>
                        <a14:backgroundMark x1="33398" y1="64844" x2="51367" y2="66211"/>
                        <a14:backgroundMark x1="58789" y1="61523" x2="62695" y2="65625"/>
                        <a14:backgroundMark x1="59180" y1="60352" x2="67578" y2="59961"/>
                        <a14:backgroundMark x1="34180" y1="46680" x2="61914" y2="46484"/>
                        <a14:backgroundMark x1="54102" y1="39258" x2="59180" y2="40234"/>
                        <a14:backgroundMark x1="53711" y1="40820" x2="37109" y2="38867"/>
                        <a14:backgroundMark x1="47266" y1="40234" x2="34961" y2="39844"/>
                        <a14:backgroundMark x1="30859" y1="12305" x2="12109" y2="29492"/>
                        <a14:backgroundMark x1="30664" y1="13672" x2="38672" y2="9961"/>
                        <a14:backgroundMark x1="58984" y1="10352" x2="67773" y2="12109"/>
                        <a14:backgroundMark x1="65039" y1="11914" x2="76758" y2="15430"/>
                        <a14:backgroundMark x1="71484" y1="15234" x2="80273" y2="19336"/>
                        <a14:backgroundMark x1="78125" y1="19922" x2="88281" y2="30078"/>
                        <a14:backgroundMark x1="87109" y1="30469" x2="89648" y2="38477"/>
                        <a14:backgroundMark x1="89258" y1="61133" x2="83203" y2="78516"/>
                        <a14:backgroundMark x1="87500" y1="70898" x2="69727" y2="88281"/>
                        <a14:backgroundMark x1="84375" y1="72656" x2="78906" y2="78516"/>
                        <a14:backgroundMark x1="74414" y1="82813" x2="66016" y2="87891"/>
                        <a14:backgroundMark x1="67773" y1="88281" x2="58984" y2="89648"/>
                        <a14:backgroundMark x1="10352" y1="58789" x2="15430" y2="77148"/>
                        <a14:backgroundMark x1="14453" y1="73828" x2="32031" y2="88672"/>
                        <a14:backgroundMark x1="15039" y1="72266" x2="19531" y2="77539"/>
                        <a14:backgroundMark x1="31641" y1="86914" x2="39844" y2="89844"/>
                        <a14:backgroundMark x1="31055" y1="28711" x2="31641" y2="64844"/>
                        <a14:backgroundMark x1="30859" y1="27344" x2="35547" y2="24805"/>
                        <a14:backgroundMark x1="33789" y1="25195" x2="50195" y2="25195"/>
                        <a14:backgroundMark x1="50977" y1="26758" x2="50586" y2="38672"/>
                        <a14:backgroundMark x1="57031" y1="31250" x2="58203" y2="32422"/>
                        <a14:backgroundMark x1="58594" y1="33008" x2="59375" y2="31641"/>
                        <a14:backgroundMark x1="58008" y1="33008" x2="56250" y2="31445"/>
                        <a14:backgroundMark x1="57031" y1="30469" x2="56250" y2="28906"/>
                        <a14:backgroundMark x1="57422" y1="30664" x2="57617" y2="29297"/>
                        <a14:backgroundMark x1="59570" y1="33398" x2="60938" y2="33398"/>
                        <a14:backgroundMark x1="33984" y1="54883" x2="61719" y2="54297"/>
                        <a14:backgroundMark x1="39063" y1="55664" x2="56836" y2="55469"/>
                        <a14:backgroundMark x1="36719" y1="53906" x2="61914" y2="53906"/>
                        <a14:backgroundMark x1="62695" y1="39648" x2="63281" y2="54102"/>
                        <a14:backgroundMark x1="59375" y1="41992" x2="59961" y2="51367"/>
                        <a14:backgroundMark x1="60156" y1="48438" x2="33203" y2="48047"/>
                        <a14:backgroundMark x1="34961" y1="47656" x2="34375" y2="53516"/>
                        <a14:backgroundMark x1="34570" y1="43164" x2="35352" y2="47266"/>
                        <a14:backgroundMark x1="34180" y1="46094" x2="57813" y2="45898"/>
                        <a14:backgroundMark x1="34180" y1="59180" x2="35742" y2="62695"/>
                        <a14:backgroundMark x1="36328" y1="62500" x2="51953" y2="62305"/>
                        <a14:backgroundMark x1="52734" y1="62109" x2="34961" y2="61328"/>
                        <a14:backgroundMark x1="56445" y1="69336" x2="61523" y2="73438"/>
                        <a14:backgroundMark x1="63867" y1="73828" x2="71875" y2="65625"/>
                        <a14:backgroundMark x1="70703" y1="69531" x2="65820" y2="73828"/>
                        <a14:backgroundMark x1="71094" y1="64453" x2="68164" y2="60352"/>
                        <a14:backgroundMark x1="59180" y1="62891" x2="56445" y2="64063"/>
                        <a14:backgroundMark x1="71289" y1="67383" x2="70313" y2="71484"/>
                        <a14:backgroundMark x1="13672" y1="31250" x2="10352" y2="3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40" y="11473268"/>
            <a:ext cx="1800000" cy="1800000"/>
          </a:xfrm>
          <a:prstGeom prst="rect">
            <a:avLst/>
          </a:prstGeom>
        </p:spPr>
      </p:pic>
      <p:sp>
        <p:nvSpPr>
          <p:cNvPr id="36" name="Retângulo 35"/>
          <p:cNvSpPr/>
          <p:nvPr/>
        </p:nvSpPr>
        <p:spPr>
          <a:xfrm>
            <a:off x="18550819" y="11612222"/>
            <a:ext cx="535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Sistemas de recomendação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cdn2.iconfinder.com/data/icons/dual-stroke-part-one/64/zoom-find-search-magnify-book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3481" y="9584082"/>
            <a:ext cx="1865918" cy="18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ooks-stack-of-thre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48" y="9392016"/>
            <a:ext cx="1753774" cy="1753774"/>
          </a:xfrm>
          <a:prstGeom prst="rect">
            <a:avLst/>
          </a:prstGeom>
        </p:spPr>
      </p:pic>
      <p:pic>
        <p:nvPicPr>
          <p:cNvPr id="4" name="Picture 3" descr="searching-magnifying-gl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65" y="11716777"/>
            <a:ext cx="1479732" cy="1479732"/>
          </a:xfrm>
          <a:prstGeom prst="rect">
            <a:avLst/>
          </a:prstGeom>
        </p:spPr>
      </p:pic>
      <p:pic>
        <p:nvPicPr>
          <p:cNvPr id="7" name="Picture 6" descr="001-badge-with-a-sta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66" y="11310966"/>
            <a:ext cx="1849667" cy="18496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724280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Planejamento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3649130"/>
            <a:ext cx="14271381" cy="33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O que 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é NLP para você?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Jupyter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Notebook !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29467566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08728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O Que 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é NLP para você?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2396585"/>
            <a:ext cx="12957728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sz="40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20" y="3131230"/>
            <a:ext cx="18224500" cy="8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68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53" y="3759200"/>
            <a:ext cx="18046700" cy="99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85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380" y="3641334"/>
            <a:ext cx="16529232" cy="92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82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628" y="3692148"/>
            <a:ext cx="17548854" cy="98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21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50" y="3659536"/>
            <a:ext cx="17245813" cy="95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133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109</Words>
  <Application>Microsoft Macintosh PowerPoint</Application>
  <PresentationFormat>Custom</PresentationFormat>
  <Paragraphs>32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</dc:creator>
  <cp:lastModifiedBy>Andre Barbosa</cp:lastModifiedBy>
  <cp:revision>55</cp:revision>
  <dcterms:modified xsi:type="dcterms:W3CDTF">2017-11-29T04:49:38Z</dcterms:modified>
</cp:coreProperties>
</file>